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1" r:id="rId4"/>
    <p:sldId id="263" r:id="rId5"/>
    <p:sldId id="269" r:id="rId6"/>
    <p:sldId id="265" r:id="rId7"/>
    <p:sldId id="266" r:id="rId8"/>
    <p:sldId id="267" r:id="rId9"/>
    <p:sldId id="273" r:id="rId10"/>
    <p:sldId id="274" r:id="rId11"/>
    <p:sldId id="264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F353"/>
    <a:srgbClr val="4EFD87"/>
    <a:srgbClr val="F7E111"/>
    <a:srgbClr val="EFD019"/>
    <a:srgbClr val="29FF48"/>
    <a:srgbClr val="ED0934"/>
    <a:srgbClr val="F8E000"/>
    <a:srgbClr val="F8F200"/>
    <a:srgbClr val="F60600"/>
    <a:srgbClr val="CC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1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735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07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437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729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911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349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034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21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15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31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466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DC1E3-219F-4AC8-8522-8C3AA9EB81F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1C508-7E4C-4845-9C35-8E0EA91D64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561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omolo.jp/cooking/wp-content/uploads/2020/01/kiwi-3448815_19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0" y="0"/>
            <a:ext cx="12192000" cy="684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12192000" cy="6840638"/>
          </a:xfrm>
          <a:prstGeom prst="rect">
            <a:avLst/>
          </a:prstGeom>
          <a:solidFill>
            <a:srgbClr val="44FE8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7843" y="2122101"/>
            <a:ext cx="1158131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bg1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МБОУ «Средняя общеобразовательная школа №45 с углубленным изучением отдельных предметов г. Набережные Челны</a:t>
            </a:r>
            <a:r>
              <a:rPr lang="ru-RU" sz="2000" b="1" dirty="0">
                <a:solidFill>
                  <a:schemeClr val="bg1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73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sz="73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73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>«Я ЕСТЬ ТО,ЧТО Я ЕМ»</a:t>
            </a:r>
            <a:r>
              <a:rPr lang="ru-RU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ru-RU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</a:br>
            <a:endParaRPr lang="ru-RU" b="1" dirty="0">
              <a:solidFill>
                <a:schemeClr val="accent5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6307" y="3825221"/>
            <a:ext cx="6516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bg1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endParaRPr lang="ru-RU" sz="2000" b="1" dirty="0">
              <a:solidFill>
                <a:schemeClr val="bg1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endParaRPr lang="ru-RU" sz="2000" b="1" dirty="0">
              <a:solidFill>
                <a:schemeClr val="bg1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r>
              <a:rPr lang="ru-RU" sz="2000" b="1" dirty="0">
                <a:solidFill>
                  <a:schemeClr val="bg1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Работу выполнила: Арсланова Арина, 6в класс</a:t>
            </a:r>
          </a:p>
          <a:p>
            <a:endParaRPr lang="ru-RU" sz="2000" b="1" dirty="0">
              <a:solidFill>
                <a:schemeClr val="bg1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endParaRPr lang="ru-RU" sz="2000" b="1" dirty="0">
              <a:solidFill>
                <a:schemeClr val="bg1"/>
              </a:solidFill>
              <a:effectLst>
                <a:outerShdw blurRad="279400" algn="ctr" rotWithShape="0">
                  <a:prstClr val="black">
                    <a:alpha val="11000"/>
                  </a:prst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559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24955"/>
            <a:ext cx="9178834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88274" y="295674"/>
            <a:ext cx="10515600" cy="105856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Правила здорового питания: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88274" y="1504693"/>
            <a:ext cx="1040892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5.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Белковая пища богата аминокислотами и 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надолго дает чувство сытости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Белки необходимы для строительства мышечной ткани и замены устаревших клеток. 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6.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Соблюдайте</a:t>
            </a:r>
            <a:r>
              <a:rPr lang="ru-RU" sz="20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режим питания.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Оптимально есть 4–5 раз в день, промежуток между едой более 5 часов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замедляет метаболизм и заставляет организм переходить на режим экономии. 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7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Ежедневно съедайте немного свежих овощей и фруктов, 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так вы получите все необходимые витамины и клетчатку. </a:t>
            </a:r>
          </a:p>
        </p:txBody>
      </p:sp>
    </p:spTree>
    <p:extLst>
      <p:ext uri="{BB962C8B-B14F-4D97-AF65-F5344CB8AC3E}">
        <p14:creationId xmlns:p14="http://schemas.microsoft.com/office/powerpoint/2010/main" xmlns="" val="305163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zen_doc/1671806/pub_5d299b8cd5135c00ad3b5471_5d29a1c7fe289100adea98dd/scale_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0" y="11574"/>
            <a:ext cx="12192000" cy="68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537" y="295674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Здоровый образ жизни: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89804" y="1667789"/>
            <a:ext cx="10412391" cy="41905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>
                <a:latin typeface="Century Gothic" panose="020B0502020202020204" pitchFamily="34" charset="0"/>
              </a:rPr>
              <a:t>Вести здоровый образ жизни </a:t>
            </a:r>
            <a:r>
              <a:rPr lang="ru-RU" sz="5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совсем не сложно</a:t>
            </a:r>
            <a:r>
              <a:rPr lang="ru-RU" sz="5400" dirty="0">
                <a:latin typeface="Century Gothic" panose="020B0502020202020204" pitchFamily="34" charset="0"/>
              </a:rPr>
              <a:t>!</a:t>
            </a:r>
          </a:p>
          <a:p>
            <a:pPr marL="0" indent="0">
              <a:buNone/>
            </a:pPr>
            <a:endParaRPr lang="ru-RU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5400" dirty="0">
                <a:latin typeface="Century Gothic" panose="020B0502020202020204" pitchFamily="34" charset="0"/>
              </a:rPr>
              <a:t>Движение к этой цели должно быть постепенным -</a:t>
            </a:r>
            <a:r>
              <a:rPr lang="ru-RU" sz="5400" b="1" dirty="0">
                <a:solidFill>
                  <a:srgbClr val="03F353"/>
                </a:solidFill>
                <a:latin typeface="Century Gothic" panose="020B0502020202020204" pitchFamily="34" charset="0"/>
              </a:rPr>
              <a:t>шаг за шагом каждый день</a:t>
            </a:r>
            <a:r>
              <a:rPr lang="ru-RU" sz="5400" b="1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0409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omolo.jp/cooking/wp-content/uploads/2020/01/kiwi-3448815_19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0" y="0"/>
            <a:ext cx="12192000" cy="684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12192000" cy="6840638"/>
          </a:xfrm>
          <a:prstGeom prst="rect">
            <a:avLst/>
          </a:prstGeom>
          <a:solidFill>
            <a:srgbClr val="44FE8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592" y="2161083"/>
            <a:ext cx="10515600" cy="3117669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11500" b="1" dirty="0">
                <a:solidFill>
                  <a:schemeClr val="bg1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>Спасибо</a:t>
            </a:r>
            <a:r>
              <a:rPr lang="ru-RU" sz="115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> </a:t>
            </a:r>
            <a:br>
              <a:rPr lang="ru-RU" sz="115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1500" b="1" dirty="0">
                <a:solidFill>
                  <a:schemeClr val="accent5"/>
                </a:solidFill>
                <a:effectLst>
                  <a:outerShdw blurRad="279400" algn="ctr" rotWithShape="0">
                    <a:prstClr val="black">
                      <a:alpha val="11000"/>
                    </a:prstClr>
                  </a:outerShdw>
                </a:effectLst>
                <a:latin typeface="Century Gothic" panose="020B0502020202020204" pitchFamily="34" charset="0"/>
              </a:rPr>
              <a:t>за внимание!</a:t>
            </a:r>
            <a:endParaRPr lang="ru-RU" sz="6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23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16577" y="294080"/>
            <a:ext cx="10515600" cy="105856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Правильное питание: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43279" y="1501028"/>
            <a:ext cx="105888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В здоровом теле — здоровый дух: </a:t>
            </a:r>
          </a:p>
          <a:p>
            <a:pPr algn="just"/>
            <a:r>
              <a:rPr lang="ru-RU" sz="2800" b="1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почему важно соблюдать правила здорового питания.</a:t>
            </a:r>
          </a:p>
          <a:p>
            <a:pPr algn="just"/>
            <a:endParaRPr lang="ru-RU" sz="1600" b="1" dirty="0">
              <a:solidFill>
                <a:schemeClr val="accent5"/>
              </a:solidFill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Человек получает необходимые вещества через пищу и воду. Состав продуктов питания влияет на здоровье, на качество и продолжительность жизни. </a:t>
            </a:r>
          </a:p>
          <a:p>
            <a:pPr algn="just"/>
            <a:endParaRPr lang="ru-RU" sz="16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Питание — источник развития тканей и клеток, их постоянного обновления, насыщения человека энергией. </a:t>
            </a:r>
            <a:r>
              <a:rPr lang="ru-RU" sz="2000" b="1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Неправильное питание 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способно нанести вред здоровью в любом возрасте.</a:t>
            </a:r>
          </a:p>
          <a:p>
            <a:pPr algn="just"/>
            <a:endParaRPr lang="ru-RU" sz="16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000" b="1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Правильное питание заключается не в контроле калорий и жестких диетах, </a:t>
            </a:r>
          </a:p>
          <a:p>
            <a:pPr algn="just"/>
            <a:r>
              <a:rPr lang="ru-RU" sz="2000" b="1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а в обеспечении организма полноценным рационом,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в который входят все необходимые продукты: мясо, злаки, овощи и фрукты. 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Подбор рациона — одна из главных задач в правильном питании,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но не менее важным является и ежедневное следование ему.</a:t>
            </a:r>
          </a:p>
        </p:txBody>
      </p:sp>
    </p:spTree>
    <p:extLst>
      <p:ext uri="{BB962C8B-B14F-4D97-AF65-F5344CB8AC3E}">
        <p14:creationId xmlns:p14="http://schemas.microsoft.com/office/powerpoint/2010/main" xmlns="" val="302525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flebologa.ru/wp-content/uploads/2017/07/poleznye-produkt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418"/>
          <a:stretch/>
        </p:blipFill>
        <p:spPr bwMode="auto">
          <a:xfrm>
            <a:off x="2518696" y="1534816"/>
            <a:ext cx="6686340" cy="4495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36" y="2634025"/>
            <a:ext cx="3421284" cy="4223975"/>
          </a:xfrm>
        </p:spPr>
        <p:txBody>
          <a:bodyPr>
            <a:noAutofit/>
          </a:bodyPr>
          <a:lstStyle/>
          <a:p>
            <a:r>
              <a:rPr lang="ru-RU" sz="4000" dirty="0">
                <a:latin typeface="Century Gothic" panose="020B0502020202020204" pitchFamily="34" charset="0"/>
              </a:rPr>
              <a:t> Рыба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Мясо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Молоко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Яйца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028253" y="2632769"/>
            <a:ext cx="3234160" cy="26961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latin typeface="Century Gothic" panose="020B0502020202020204" pitchFamily="34" charset="0"/>
              </a:rPr>
              <a:t> Овощи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Фрукты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Мед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Масло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249375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Полезные продукты:</a:t>
            </a:r>
          </a:p>
        </p:txBody>
      </p:sp>
    </p:spTree>
    <p:extLst>
      <p:ext uri="{BB962C8B-B14F-4D97-AF65-F5344CB8AC3E}">
        <p14:creationId xmlns:p14="http://schemas.microsoft.com/office/powerpoint/2010/main" xmlns="" val="354834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loe-nature.ru/upload/iblock/902/902333df55de0b0ba405087a8cbe51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1073" y="1509518"/>
            <a:ext cx="6885509" cy="459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ED0934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923" y="2657957"/>
            <a:ext cx="4717650" cy="4084297"/>
          </a:xfrm>
        </p:spPr>
        <p:txBody>
          <a:bodyPr>
            <a:noAutofit/>
          </a:bodyPr>
          <a:lstStyle/>
          <a:p>
            <a:r>
              <a:rPr lang="ru-RU" sz="4000" dirty="0">
                <a:latin typeface="Century Gothic" panose="020B0502020202020204" pitchFamily="34" charset="0"/>
              </a:rPr>
              <a:t> Чипсы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Газировки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Сухарики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Энергетики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137005" y="2657957"/>
            <a:ext cx="3054995" cy="26961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latin typeface="Century Gothic" panose="020B0502020202020204" pitchFamily="34" charset="0"/>
              </a:rPr>
              <a:t> Бургеры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Пончики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Сахар</a:t>
            </a:r>
          </a:p>
          <a:p>
            <a:r>
              <a:rPr lang="ru-RU" sz="4000" dirty="0">
                <a:latin typeface="Century Gothic" panose="020B0502020202020204" pitchFamily="34" charset="0"/>
              </a:rPr>
              <a:t> Алкоголь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249375"/>
            <a:ext cx="10515600" cy="1058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Вредные продукты:</a:t>
            </a:r>
          </a:p>
        </p:txBody>
      </p:sp>
    </p:spTree>
    <p:extLst>
      <p:ext uri="{BB962C8B-B14F-4D97-AF65-F5344CB8AC3E}">
        <p14:creationId xmlns:p14="http://schemas.microsoft.com/office/powerpoint/2010/main" xmlns="" val="203695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375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Пирамида питания:</a:t>
            </a:r>
          </a:p>
        </p:txBody>
      </p:sp>
      <p:pic>
        <p:nvPicPr>
          <p:cNvPr id="5122" name="Picture 2" descr="https://blotos.ru/wp-content/uploads/3/a/e/3aeab72661dc283c82d0512fb4fb00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050528" y="1418670"/>
            <a:ext cx="8090943" cy="52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422640" y="1579753"/>
            <a:ext cx="2182406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Сахар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и сладости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761841" y="2730537"/>
            <a:ext cx="2843205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Пищевые жиры,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орехи, семена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006080" y="3817657"/>
            <a:ext cx="2598966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Овощи, 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фрукты и ягоды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239520" y="1817404"/>
            <a:ext cx="3143421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Рыба, птица,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яйца, мясо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239520" y="4913307"/>
            <a:ext cx="2598966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Злаки, картофель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239520" y="3202850"/>
            <a:ext cx="3393439" cy="635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5000"/>
              </a:lnSpc>
              <a:buNone/>
            </a:pPr>
            <a:r>
              <a:rPr lang="ru-RU" sz="2400" dirty="0">
                <a:latin typeface="Century Gothic" panose="020B0502020202020204" pitchFamily="34" charset="0"/>
              </a:rPr>
              <a:t>Молоко,</a:t>
            </a:r>
            <a:br>
              <a:rPr lang="ru-RU" sz="2400" dirty="0">
                <a:latin typeface="Century Gothic" panose="020B0502020202020204" pitchFamily="34" charset="0"/>
              </a:rPr>
            </a:br>
            <a:r>
              <a:rPr lang="ru-RU" sz="2400" dirty="0">
                <a:latin typeface="Century Gothic" panose="020B0502020202020204" pitchFamily="34" charset="0"/>
              </a:rPr>
              <a:t>молочные продукты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5680" y="2730537"/>
            <a:ext cx="4013200" cy="398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37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871408" y="2011680"/>
            <a:ext cx="7320593" cy="4246880"/>
          </a:xfrm>
          <a:prstGeom prst="rect">
            <a:avLst/>
          </a:prstGeom>
          <a:blipFill dpi="0" rotWithShape="1">
            <a:blip r:embed="rId2" cstate="print">
              <a:alphaModFix amt="3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1" b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" y="2766348"/>
            <a:ext cx="12192000" cy="3206189"/>
          </a:xfrm>
          <a:prstGeom prst="rect">
            <a:avLst/>
          </a:prstGeom>
          <a:solidFill>
            <a:srgbClr val="29FF48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804" y="1642400"/>
            <a:ext cx="3421284" cy="985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>
                <a:latin typeface="Century Gothic" panose="020B0502020202020204" pitchFamily="34" charset="0"/>
              </a:rPr>
              <a:t>Белки:</a:t>
            </a:r>
          </a:p>
          <a:p>
            <a:pPr marL="0" indent="0">
              <a:buNone/>
            </a:pP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249375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Белки, жиры и углеводы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87921" y="3275637"/>
            <a:ext cx="10412391" cy="2720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dirty="0">
                <a:latin typeface="Century Gothic" panose="020B0502020202020204" pitchFamily="34" charset="0"/>
              </a:rPr>
              <a:t>Из мяса, яиц, рыбы, грибов, баклажанов и орехов </a:t>
            </a:r>
            <a:br>
              <a:rPr lang="ru-RU" sz="4400" dirty="0">
                <a:latin typeface="Century Gothic" panose="020B0502020202020204" pitchFamily="34" charset="0"/>
              </a:rPr>
            </a:br>
            <a:r>
              <a:rPr lang="ru-RU" sz="4400" dirty="0">
                <a:latin typeface="Century Gothic" panose="020B0502020202020204" pitchFamily="34" charset="0"/>
              </a:rPr>
              <a:t>мы получаем белки.</a:t>
            </a:r>
          </a:p>
        </p:txBody>
      </p:sp>
    </p:spTree>
    <p:extLst>
      <p:ext uri="{BB962C8B-B14F-4D97-AF65-F5344CB8AC3E}">
        <p14:creationId xmlns:p14="http://schemas.microsoft.com/office/powerpoint/2010/main" xmlns="" val="192799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80000" y="1384617"/>
            <a:ext cx="6961530" cy="4587920"/>
          </a:xfrm>
          <a:prstGeom prst="rect">
            <a:avLst/>
          </a:prstGeom>
          <a:blipFill dpi="0" rotWithShape="1">
            <a:blip r:embed="rId2" cstate="print">
              <a:alphaModFix amt="3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b="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" y="2766348"/>
            <a:ext cx="12192000" cy="3206189"/>
          </a:xfrm>
          <a:prstGeom prst="rect">
            <a:avLst/>
          </a:prstGeom>
          <a:solidFill>
            <a:srgbClr val="29FF48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804" y="1642400"/>
            <a:ext cx="3421284" cy="985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>
                <a:latin typeface="Century Gothic" panose="020B0502020202020204" pitchFamily="34" charset="0"/>
              </a:rPr>
              <a:t>Жиры:</a:t>
            </a:r>
          </a:p>
          <a:p>
            <a:pPr marL="0" indent="0">
              <a:buNone/>
            </a:pP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249375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Белки, жиры и углеводы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53196" y="3252485"/>
            <a:ext cx="10412391" cy="2720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dirty="0">
                <a:latin typeface="Century Gothic" panose="020B0502020202020204" pitchFamily="34" charset="0"/>
              </a:rPr>
              <a:t>В авокадо, красной рыбе </a:t>
            </a:r>
            <a:br>
              <a:rPr lang="ru-RU" sz="4400" dirty="0">
                <a:latin typeface="Century Gothic" panose="020B0502020202020204" pitchFamily="34" charset="0"/>
              </a:rPr>
            </a:br>
            <a:r>
              <a:rPr lang="ru-RU" sz="4400" dirty="0">
                <a:latin typeface="Century Gothic" panose="020B0502020202020204" pitchFamily="34" charset="0"/>
              </a:rPr>
              <a:t>и маслах содержатся жиры, необходимые для энергии.</a:t>
            </a:r>
          </a:p>
        </p:txBody>
      </p:sp>
    </p:spTree>
    <p:extLst>
      <p:ext uri="{BB962C8B-B14F-4D97-AF65-F5344CB8AC3E}">
        <p14:creationId xmlns:p14="http://schemas.microsoft.com/office/powerpoint/2010/main" xmlns="" val="159781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576959" y="1883516"/>
            <a:ext cx="6615042" cy="4089020"/>
          </a:xfrm>
          <a:prstGeom prst="rect">
            <a:avLst/>
          </a:prstGeom>
          <a:blipFill dpi="0" rotWithShape="1">
            <a:blip r:embed="rId2" cstate="print">
              <a:alphaModFix amt="3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r="1873" b="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" y="2766348"/>
            <a:ext cx="12192000" cy="3206189"/>
          </a:xfrm>
          <a:prstGeom prst="rect">
            <a:avLst/>
          </a:prstGeom>
          <a:solidFill>
            <a:srgbClr val="29FF48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24955"/>
            <a:ext cx="9028253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804" y="1642400"/>
            <a:ext cx="3788876" cy="985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>
                <a:latin typeface="Century Gothic" panose="020B0502020202020204" pitchFamily="34" charset="0"/>
              </a:rPr>
              <a:t>Углеводы:</a:t>
            </a:r>
          </a:p>
          <a:p>
            <a:pPr marL="0" indent="0">
              <a:buNone/>
            </a:pP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249375"/>
            <a:ext cx="10515600" cy="1058561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Белки, жиры и углеводы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76346" y="3252485"/>
            <a:ext cx="10412391" cy="2720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dirty="0">
                <a:latin typeface="Century Gothic" panose="020B0502020202020204" pitchFamily="34" charset="0"/>
              </a:rPr>
              <a:t>Мучные изделия, сахар </a:t>
            </a:r>
            <a:br>
              <a:rPr lang="ru-RU" sz="4400" dirty="0">
                <a:latin typeface="Century Gothic" panose="020B0502020202020204" pitchFamily="34" charset="0"/>
              </a:rPr>
            </a:br>
            <a:r>
              <a:rPr lang="ru-RU" sz="4400" dirty="0">
                <a:latin typeface="Century Gothic" panose="020B0502020202020204" pitchFamily="34" charset="0"/>
              </a:rPr>
              <a:t>и мед состоят из углеводов, необходимых для мозга.</a:t>
            </a:r>
          </a:p>
        </p:txBody>
      </p:sp>
    </p:spTree>
    <p:extLst>
      <p:ext uri="{BB962C8B-B14F-4D97-AF65-F5344CB8AC3E}">
        <p14:creationId xmlns:p14="http://schemas.microsoft.com/office/powerpoint/2010/main" xmlns="" val="4150542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824955"/>
            <a:ext cx="9178834" cy="439838"/>
          </a:xfrm>
          <a:prstGeom prst="rect">
            <a:avLst/>
          </a:prstGeom>
          <a:solidFill>
            <a:srgbClr val="44FE8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88274" y="295674"/>
            <a:ext cx="10515600" cy="105856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Правила здорового питания: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88274" y="1504693"/>
            <a:ext cx="101346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1.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Забудьте про фастфуд и не злоупотребляйте сладким.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2.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Ешьте сезонные продукты — в них содержится максимум полезных веществ. 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3.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Ограничьте употребление рафинированных продуктов, в них нет клетчатки, которая очень важна для пищеварительного тракта и для питания полезных бактерий, живущих в кишечнике. </a:t>
            </a:r>
          </a:p>
          <a:p>
            <a:pPr algn="just"/>
            <a:endParaRPr lang="ru-RU" sz="2000" dirty="0">
              <a:effectLst>
                <a:outerShdw blurRad="419100" algn="ctr" rotWithShape="0">
                  <a:schemeClr val="tx1">
                    <a:alpha val="17000"/>
                  </a:schemeClr>
                </a:outerShdw>
              </a:effectLst>
              <a:latin typeface="Century Gothic" panose="020B0502020202020204" pitchFamily="34" charset="0"/>
              <a:ea typeface="+mj-ea"/>
              <a:cs typeface="+mj-cs"/>
            </a:endParaRPr>
          </a:p>
          <a:p>
            <a:pPr algn="just"/>
            <a:r>
              <a:rPr lang="ru-RU" sz="2800" b="1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Правило № 4.</a:t>
            </a:r>
            <a:r>
              <a:rPr lang="ru-RU" sz="2800" dirty="0">
                <a:solidFill>
                  <a:schemeClr val="accent5"/>
                </a:solidFill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Пейте воду 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</a:rPr>
              <a:t>не меньше 30 мл на 1 кг веса в сутки</a:t>
            </a:r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. </a:t>
            </a:r>
          </a:p>
          <a:p>
            <a:pPr algn="just"/>
            <a:r>
              <a:rPr lang="ru-RU" sz="2000" dirty="0">
                <a:effectLst>
                  <a:outerShdw blurRad="419100" algn="ctr" rotWithShape="0">
                    <a:schemeClr val="tx1">
                      <a:alpha val="17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rPr>
              <a:t>Чай, кофе и соки воду не заменяют. </a:t>
            </a:r>
          </a:p>
        </p:txBody>
      </p:sp>
    </p:spTree>
    <p:extLst>
      <p:ext uri="{BB962C8B-B14F-4D97-AF65-F5344CB8AC3E}">
        <p14:creationId xmlns:p14="http://schemas.microsoft.com/office/powerpoint/2010/main" xmlns="" val="1379600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436</Words>
  <Application>Microsoft Office PowerPoint</Application>
  <PresentationFormat>Произвольный</PresentationFormat>
  <Paragraphs>84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МБОУ «Средняя общеобразовательная школа №45 с углубленным изучением отдельных предметов г. Набережные Челны  «Я ЕСТЬ ТО,ЧТО Я ЕМ»  </vt:lpstr>
      <vt:lpstr>Правильное питание:</vt:lpstr>
      <vt:lpstr>Полезные продукты:</vt:lpstr>
      <vt:lpstr>Слайд 4</vt:lpstr>
      <vt:lpstr>Пирамида питания:</vt:lpstr>
      <vt:lpstr>Белки, жиры и углеводы</vt:lpstr>
      <vt:lpstr>Белки, жиры и углеводы</vt:lpstr>
      <vt:lpstr>Белки, жиры и углеводы</vt:lpstr>
      <vt:lpstr>Правила здорового питания:</vt:lpstr>
      <vt:lpstr>Правила здорового питания:</vt:lpstr>
      <vt:lpstr>Здоровый образ жизни: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 – залог здоровья</dc:title>
  <dc:creator>ADMIN</dc:creator>
  <cp:lastModifiedBy>User</cp:lastModifiedBy>
  <cp:revision>59</cp:revision>
  <dcterms:created xsi:type="dcterms:W3CDTF">2021-02-27T15:20:23Z</dcterms:created>
  <dcterms:modified xsi:type="dcterms:W3CDTF">2022-04-13T12:19:23Z</dcterms:modified>
</cp:coreProperties>
</file>